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574" r="0" b="19574"/>
          <a:stretch>
            <a:fillRect/>
          </a:stretch>
        </p:blipFill>
        <p:spPr>
          <a:xfrm>
            <a:off x="0" y="0"/>
            <a:ext cx="18288000" cy="10287000"/>
          </a:xfrm>
          <a:prstGeom prst="rect">
            <a:avLst/>
          </a:prstGeom>
        </p:spPr>
      </p:pic>
      <p:sp>
        <p:nvSpPr>
          <p:cNvPr name="AutoShape 3" id="3"/>
          <p:cNvSpPr/>
          <p:nvPr/>
        </p:nvSpPr>
        <p:spPr>
          <a:xfrm rot="0">
            <a:off x="1546622" y="1028700"/>
            <a:ext cx="15194756" cy="8229600"/>
          </a:xfrm>
          <a:prstGeom prst="rect">
            <a:avLst/>
          </a:prstGeom>
          <a:solidFill>
            <a:srgbClr val="000000">
              <a:alpha val="74902"/>
            </a:srgbClr>
          </a:solidFill>
        </p:spPr>
      </p:sp>
      <p:pic>
        <p:nvPicPr>
          <p:cNvPr name="Picture 4" id="4"/>
          <p:cNvPicPr>
            <a:picLocks noChangeAspect="true"/>
          </p:cNvPicPr>
          <p:nvPr/>
        </p:nvPicPr>
        <p:blipFill>
          <a:blip r:embed="rId3"/>
          <a:srcRect l="0" t="0" r="0" b="0"/>
          <a:stretch>
            <a:fillRect/>
          </a:stretch>
        </p:blipFill>
        <p:spPr>
          <a:xfrm flipH="false" flipV="false" rot="0">
            <a:off x="7971350" y="1449498"/>
            <a:ext cx="2345301" cy="2761183"/>
          </a:xfrm>
          <a:prstGeom prst="rect">
            <a:avLst/>
          </a:prstGeom>
        </p:spPr>
      </p:pic>
      <p:grpSp>
        <p:nvGrpSpPr>
          <p:cNvPr name="Group 5" id="5"/>
          <p:cNvGrpSpPr/>
          <p:nvPr/>
        </p:nvGrpSpPr>
        <p:grpSpPr>
          <a:xfrm rot="0">
            <a:off x="2781034" y="4972681"/>
            <a:ext cx="12725931" cy="2603487"/>
            <a:chOff x="0" y="0"/>
            <a:chExt cx="16967908" cy="3471316"/>
          </a:xfrm>
        </p:grpSpPr>
        <p:sp>
          <p:nvSpPr>
            <p:cNvPr name="TextBox 6" id="6"/>
            <p:cNvSpPr txBox="true"/>
            <p:nvPr/>
          </p:nvSpPr>
          <p:spPr>
            <a:xfrm rot="0">
              <a:off x="0" y="2860023"/>
              <a:ext cx="16967908" cy="599863"/>
            </a:xfrm>
            <a:prstGeom prst="rect">
              <a:avLst/>
            </a:prstGeom>
          </p:spPr>
          <p:txBody>
            <a:bodyPr anchor="t" rtlCol="false" tIns="0" lIns="0" bIns="0" rIns="0">
              <a:spAutoFit/>
            </a:bodyPr>
            <a:lstStyle/>
            <a:p>
              <a:pPr algn="ctr">
                <a:lnSpc>
                  <a:spcPts val="3814"/>
                </a:lnSpc>
              </a:pPr>
              <a:r>
                <a:rPr lang="en-US" sz="2724">
                  <a:solidFill>
                    <a:srgbClr val="FFFFFF"/>
                  </a:solidFill>
                  <a:latin typeface="HK Grotesk Light Bold"/>
                </a:rPr>
                <a:t>Team 4</a:t>
              </a:r>
            </a:p>
          </p:txBody>
        </p:sp>
        <p:sp>
          <p:nvSpPr>
            <p:cNvPr name="TextBox 7" id="7"/>
            <p:cNvSpPr txBox="true"/>
            <p:nvPr/>
          </p:nvSpPr>
          <p:spPr>
            <a:xfrm rot="0">
              <a:off x="0" y="219075"/>
              <a:ext cx="16967908" cy="2219325"/>
            </a:xfrm>
            <a:prstGeom prst="rect">
              <a:avLst/>
            </a:prstGeom>
          </p:spPr>
          <p:txBody>
            <a:bodyPr anchor="t" rtlCol="false" tIns="0" lIns="0" bIns="0" rIns="0">
              <a:spAutoFit/>
            </a:bodyPr>
            <a:lstStyle/>
            <a:p>
              <a:pPr algn="ctr">
                <a:lnSpc>
                  <a:spcPts val="12000"/>
                </a:lnSpc>
              </a:pPr>
              <a:r>
                <a:rPr lang="en-US" sz="12000">
                  <a:solidFill>
                    <a:srgbClr val="FFFFFF"/>
                  </a:solidFill>
                  <a:latin typeface="HK Grotesk Bold"/>
                </a:rPr>
                <a:t>Library business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19999"/>
            </a:blip>
            <a:srcRect l="29873" t="0" r="29873" b="0"/>
            <a:stretch>
              <a:fillRect/>
            </a:stretch>
          </p:blipFill>
          <p:spPr>
            <a:xfrm>
              <a:off x="0" y="0"/>
              <a:ext cx="11069666" cy="13716000"/>
            </a:xfrm>
            <a:prstGeom prst="rect">
              <a:avLst/>
            </a:prstGeom>
          </p:spPr>
        </p:pic>
      </p:grpSp>
      <p:pic>
        <p:nvPicPr>
          <p:cNvPr name="Picture 6" id="6"/>
          <p:cNvPicPr>
            <a:picLocks noChangeAspect="true"/>
          </p:cNvPicPr>
          <p:nvPr/>
        </p:nvPicPr>
        <p:blipFill>
          <a:blip r:embed="rId3"/>
          <a:srcRect l="0" t="0" r="0" b="0"/>
          <a:stretch>
            <a:fillRect/>
          </a:stretch>
        </p:blipFill>
        <p:spPr>
          <a:xfrm flipH="false" flipV="false" rot="0">
            <a:off x="3675595" y="7941415"/>
            <a:ext cx="951060" cy="1119708"/>
          </a:xfrm>
          <a:prstGeom prst="rect">
            <a:avLst/>
          </a:prstGeom>
        </p:spPr>
      </p:pic>
      <p:sp>
        <p:nvSpPr>
          <p:cNvPr name="TextBox 7" id="7"/>
          <p:cNvSpPr txBox="true"/>
          <p:nvPr/>
        </p:nvSpPr>
        <p:spPr>
          <a:xfrm rot="0">
            <a:off x="1028700" y="4048125"/>
            <a:ext cx="6254443" cy="1085850"/>
          </a:xfrm>
          <a:prstGeom prst="rect">
            <a:avLst/>
          </a:prstGeom>
        </p:spPr>
        <p:txBody>
          <a:bodyPr anchor="t" rtlCol="false" tIns="0" lIns="0" bIns="0" rIns="0">
            <a:spAutoFit/>
          </a:bodyPr>
          <a:lstStyle/>
          <a:p>
            <a:pPr algn="ctr">
              <a:lnSpc>
                <a:spcPts val="8550"/>
              </a:lnSpc>
            </a:pPr>
            <a:r>
              <a:rPr lang="en-US" sz="7125">
                <a:solidFill>
                  <a:srgbClr val="FFFFFF"/>
                </a:solidFill>
                <a:latin typeface="HK Grotesk Bold"/>
              </a:rPr>
              <a:t>Who we are?</a:t>
            </a:r>
          </a:p>
        </p:txBody>
      </p:sp>
      <p:grpSp>
        <p:nvGrpSpPr>
          <p:cNvPr name="Group 8" id="8"/>
          <p:cNvGrpSpPr/>
          <p:nvPr/>
        </p:nvGrpSpPr>
        <p:grpSpPr>
          <a:xfrm rot="0">
            <a:off x="9700023" y="1129018"/>
            <a:ext cx="7559277" cy="2277322"/>
            <a:chOff x="0" y="0"/>
            <a:chExt cx="10079035" cy="3036429"/>
          </a:xfrm>
        </p:grpSpPr>
        <p:sp>
          <p:nvSpPr>
            <p:cNvPr name="TextBox 9" id="9"/>
            <p:cNvSpPr txBox="true"/>
            <p:nvPr/>
          </p:nvSpPr>
          <p:spPr>
            <a:xfrm rot="0">
              <a:off x="0" y="878487"/>
              <a:ext cx="10079035" cy="2121112"/>
            </a:xfrm>
            <a:prstGeom prst="rect">
              <a:avLst/>
            </a:prstGeom>
          </p:spPr>
          <p:txBody>
            <a:bodyPr anchor="t" rtlCol="false" tIns="0" lIns="0" bIns="0" rIns="0">
              <a:spAutoFit/>
            </a:bodyPr>
            <a:lstStyle/>
            <a:p>
              <a:pPr>
                <a:lnSpc>
                  <a:spcPts val="3152"/>
                </a:lnSpc>
              </a:pPr>
              <a:r>
                <a:rPr lang="en-US" sz="2424">
                  <a:solidFill>
                    <a:srgbClr val="000000"/>
                  </a:solidFill>
                  <a:latin typeface="HK Grotesk Light"/>
                </a:rPr>
                <a:t>We are an agency in charge of helping you create your business, you have the idea and we do the market research, the design of your brand and we help you lay the foundations for your beginnings</a:t>
              </a:r>
            </a:p>
          </p:txBody>
        </p:sp>
        <p:sp>
          <p:nvSpPr>
            <p:cNvPr name="TextBox 10" id="10"/>
            <p:cNvSpPr txBox="true"/>
            <p:nvPr/>
          </p:nvSpPr>
          <p:spPr>
            <a:xfrm rot="0">
              <a:off x="0" y="-38100"/>
              <a:ext cx="10079035" cy="682413"/>
            </a:xfrm>
            <a:prstGeom prst="rect">
              <a:avLst/>
            </a:prstGeom>
          </p:spPr>
          <p:txBody>
            <a:bodyPr anchor="t" rtlCol="false" tIns="0" lIns="0" bIns="0" rIns="0">
              <a:spAutoFit/>
            </a:bodyPr>
            <a:lstStyle/>
            <a:p>
              <a:pPr>
                <a:lnSpc>
                  <a:spcPts val="4160"/>
                </a:lnSpc>
              </a:pPr>
              <a:r>
                <a:rPr lang="en-US" sz="3200">
                  <a:solidFill>
                    <a:srgbClr val="009490"/>
                  </a:solidFill>
                  <a:latin typeface="HK Grotesk Bold Bold"/>
                </a:rPr>
                <a:t>Mission</a:t>
              </a:r>
            </a:p>
          </p:txBody>
        </p:sp>
      </p:grpSp>
      <p:grpSp>
        <p:nvGrpSpPr>
          <p:cNvPr name="Group 11" id="11"/>
          <p:cNvGrpSpPr/>
          <p:nvPr/>
        </p:nvGrpSpPr>
        <p:grpSpPr>
          <a:xfrm rot="0">
            <a:off x="9700023" y="3872218"/>
            <a:ext cx="7559277" cy="1817382"/>
            <a:chOff x="0" y="0"/>
            <a:chExt cx="10079035" cy="2423176"/>
          </a:xfrm>
        </p:grpSpPr>
        <p:sp>
          <p:nvSpPr>
            <p:cNvPr name="TextBox 12" id="12"/>
            <p:cNvSpPr txBox="true"/>
            <p:nvPr/>
          </p:nvSpPr>
          <p:spPr>
            <a:xfrm rot="0">
              <a:off x="0" y="798634"/>
              <a:ext cx="10079035" cy="1587712"/>
            </a:xfrm>
            <a:prstGeom prst="rect">
              <a:avLst/>
            </a:prstGeom>
          </p:spPr>
          <p:txBody>
            <a:bodyPr anchor="t" rtlCol="false" tIns="0" lIns="0" bIns="0" rIns="0">
              <a:spAutoFit/>
            </a:bodyPr>
            <a:lstStyle/>
            <a:p>
              <a:pPr>
                <a:lnSpc>
                  <a:spcPts val="3152"/>
                </a:lnSpc>
              </a:pPr>
              <a:r>
                <a:rPr lang="en-US" sz="2424">
                  <a:solidFill>
                    <a:srgbClr val="000000"/>
                  </a:solidFill>
                  <a:latin typeface="HK Grotesk Light"/>
                </a:rPr>
                <a:t>To be the number one company in helping entrepreneurs start their business and establish the foundations of what will one day be great companies</a:t>
              </a:r>
            </a:p>
          </p:txBody>
        </p:sp>
        <p:sp>
          <p:nvSpPr>
            <p:cNvPr name="TextBox 13" id="13"/>
            <p:cNvSpPr txBox="true"/>
            <p:nvPr/>
          </p:nvSpPr>
          <p:spPr>
            <a:xfrm rot="0">
              <a:off x="0" y="-38100"/>
              <a:ext cx="10079035" cy="682413"/>
            </a:xfrm>
            <a:prstGeom prst="rect">
              <a:avLst/>
            </a:prstGeom>
          </p:spPr>
          <p:txBody>
            <a:bodyPr anchor="t" rtlCol="false" tIns="0" lIns="0" bIns="0" rIns="0">
              <a:spAutoFit/>
            </a:bodyPr>
            <a:lstStyle/>
            <a:p>
              <a:pPr>
                <a:lnSpc>
                  <a:spcPts val="4160"/>
                </a:lnSpc>
              </a:pPr>
              <a:r>
                <a:rPr lang="en-US" sz="3200">
                  <a:solidFill>
                    <a:srgbClr val="009490"/>
                  </a:solidFill>
                  <a:latin typeface="HK Grotesk Bold Bold"/>
                </a:rPr>
                <a:t>Vision</a:t>
              </a:r>
            </a:p>
          </p:txBody>
        </p:sp>
      </p:grpSp>
      <p:grpSp>
        <p:nvGrpSpPr>
          <p:cNvPr name="Group 14" id="14"/>
          <p:cNvGrpSpPr/>
          <p:nvPr/>
        </p:nvGrpSpPr>
        <p:grpSpPr>
          <a:xfrm rot="0">
            <a:off x="9700023" y="6724848"/>
            <a:ext cx="7559277" cy="1909259"/>
            <a:chOff x="0" y="0"/>
            <a:chExt cx="10079035" cy="2545679"/>
          </a:xfrm>
        </p:grpSpPr>
        <p:sp>
          <p:nvSpPr>
            <p:cNvPr name="TextBox 15" id="15"/>
            <p:cNvSpPr txBox="true"/>
            <p:nvPr/>
          </p:nvSpPr>
          <p:spPr>
            <a:xfrm rot="0">
              <a:off x="0" y="-38100"/>
              <a:ext cx="10079035" cy="682413"/>
            </a:xfrm>
            <a:prstGeom prst="rect">
              <a:avLst/>
            </a:prstGeom>
          </p:spPr>
          <p:txBody>
            <a:bodyPr anchor="t" rtlCol="false" tIns="0" lIns="0" bIns="0" rIns="0">
              <a:spAutoFit/>
            </a:bodyPr>
            <a:lstStyle/>
            <a:p>
              <a:pPr>
                <a:lnSpc>
                  <a:spcPts val="4160"/>
                </a:lnSpc>
              </a:pPr>
              <a:r>
                <a:rPr lang="en-US" sz="3200">
                  <a:solidFill>
                    <a:srgbClr val="009490"/>
                  </a:solidFill>
                  <a:latin typeface="HK Grotesk Bold Bold"/>
                </a:rPr>
                <a:t>Values</a:t>
              </a:r>
            </a:p>
          </p:txBody>
        </p:sp>
        <p:sp>
          <p:nvSpPr>
            <p:cNvPr name="TextBox 16" id="16"/>
            <p:cNvSpPr txBox="true"/>
            <p:nvPr/>
          </p:nvSpPr>
          <p:spPr>
            <a:xfrm rot="0">
              <a:off x="0" y="921137"/>
              <a:ext cx="10079035" cy="1587712"/>
            </a:xfrm>
            <a:prstGeom prst="rect">
              <a:avLst/>
            </a:prstGeom>
          </p:spPr>
          <p:txBody>
            <a:bodyPr anchor="t" rtlCol="false" tIns="0" lIns="0" bIns="0" rIns="0">
              <a:spAutoFit/>
            </a:bodyPr>
            <a:lstStyle/>
            <a:p>
              <a:pPr>
                <a:lnSpc>
                  <a:spcPts val="3152"/>
                </a:lnSpc>
                <a:spcBef>
                  <a:spcPct val="0"/>
                </a:spcBef>
              </a:pPr>
              <a:r>
                <a:rPr lang="en-US" sz="2424">
                  <a:solidFill>
                    <a:srgbClr val="000000"/>
                  </a:solidFill>
                  <a:latin typeface="HK Grotesk Light"/>
                </a:rPr>
                <a:t>As the meaning of our company, our number one value is to guide entrepreneurs to form their business according to their ideals and budget.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824929"/>
            <a:ext cx="9109870" cy="419100"/>
          </a:xfrm>
          <a:prstGeom prst="rect">
            <a:avLst/>
          </a:prstGeom>
        </p:spPr>
        <p:txBody>
          <a:bodyPr anchor="t" rtlCol="false" tIns="0" lIns="0" bIns="0" rIns="0">
            <a:spAutoFit/>
          </a:bodyPr>
          <a:lstStyle/>
          <a:p>
            <a:pPr algn="ctr">
              <a:lnSpc>
                <a:spcPts val="3359"/>
              </a:lnSpc>
            </a:pPr>
            <a:r>
              <a:rPr lang="en-US" sz="2799">
                <a:solidFill>
                  <a:srgbClr val="FFFFFF"/>
                </a:solidFill>
                <a:latin typeface="HK Grotesk Light Bold"/>
              </a:rPr>
              <a:t>One of our clients</a:t>
            </a:r>
          </a:p>
        </p:txBody>
      </p:sp>
      <p:sp>
        <p:nvSpPr>
          <p:cNvPr name="TextBox 3" id="3"/>
          <p:cNvSpPr txBox="true"/>
          <p:nvPr/>
        </p:nvSpPr>
        <p:spPr>
          <a:xfrm rot="0">
            <a:off x="2878336" y="3932964"/>
            <a:ext cx="5410598" cy="1819923"/>
          </a:xfrm>
          <a:prstGeom prst="rect">
            <a:avLst/>
          </a:prstGeom>
        </p:spPr>
        <p:txBody>
          <a:bodyPr anchor="t" rtlCol="false" tIns="0" lIns="0" bIns="0" rIns="0">
            <a:spAutoFit/>
          </a:bodyPr>
          <a:lstStyle/>
          <a:p>
            <a:pPr algn="ctr">
              <a:lnSpc>
                <a:spcPts val="14558"/>
              </a:lnSpc>
            </a:pPr>
            <a:r>
              <a:rPr lang="en-US" sz="11199">
                <a:solidFill>
                  <a:srgbClr val="6CE5E8"/>
                </a:solidFill>
                <a:latin typeface="HK Grotesk Bold Bold"/>
              </a:rPr>
              <a:t>Legere</a:t>
            </a:r>
          </a:p>
        </p:txBody>
      </p:sp>
      <p:grpSp>
        <p:nvGrpSpPr>
          <p:cNvPr name="Group 4" id="4"/>
          <p:cNvGrpSpPr/>
          <p:nvPr/>
        </p:nvGrpSpPr>
        <p:grpSpPr>
          <a:xfrm rot="0">
            <a:off x="11573393" y="0"/>
            <a:ext cx="6714607" cy="10287000"/>
            <a:chOff x="0" y="0"/>
            <a:chExt cx="8952809" cy="13716000"/>
          </a:xfrm>
        </p:grpSpPr>
        <p:pic>
          <p:nvPicPr>
            <p:cNvPr name="Picture 5" id="5"/>
            <p:cNvPicPr>
              <a:picLocks noChangeAspect="true"/>
            </p:cNvPicPr>
            <p:nvPr/>
          </p:nvPicPr>
          <p:blipFill>
            <a:blip r:embed="rId2"/>
            <a:srcRect l="26664" t="0" r="26664" b="0"/>
            <a:stretch>
              <a:fillRect/>
            </a:stretch>
          </p:blipFill>
          <p:spPr>
            <a:xfrm>
              <a:off x="0" y="0"/>
              <a:ext cx="8952809" cy="13716000"/>
            </a:xfrm>
            <a:prstGeom prst="rect">
              <a:avLst/>
            </a:prstGeom>
          </p:spPr>
        </p:pic>
      </p:grpSp>
      <p:grpSp>
        <p:nvGrpSpPr>
          <p:cNvPr name="Group 6" id="6"/>
          <p:cNvGrpSpPr/>
          <p:nvPr/>
        </p:nvGrpSpPr>
        <p:grpSpPr>
          <a:xfrm rot="0">
            <a:off x="2878336" y="8348632"/>
            <a:ext cx="909668" cy="909668"/>
            <a:chOff x="0" y="0"/>
            <a:chExt cx="1212891" cy="1212891"/>
          </a:xfrm>
        </p:grpSpPr>
        <p:sp>
          <p:nvSpPr>
            <p:cNvPr name="TextBox 7" id="7"/>
            <p:cNvSpPr txBox="true"/>
            <p:nvPr/>
          </p:nvSpPr>
          <p:spPr>
            <a:xfrm rot="0">
              <a:off x="274872" y="386786"/>
              <a:ext cx="663147" cy="401218"/>
            </a:xfrm>
            <a:prstGeom prst="rect">
              <a:avLst/>
            </a:prstGeom>
          </p:spPr>
          <p:txBody>
            <a:bodyPr anchor="t" rtlCol="false" tIns="0" lIns="0" bIns="0" rIns="0">
              <a:spAutoFit/>
            </a:bodyPr>
            <a:lstStyle/>
            <a:p>
              <a:pPr algn="ctr">
                <a:lnSpc>
                  <a:spcPts val="2506"/>
                </a:lnSpc>
              </a:pPr>
              <a:r>
                <a:rPr lang="en-US" sz="1790">
                  <a:solidFill>
                    <a:srgbClr val="FFFFFF"/>
                  </a:solidFill>
                  <a:latin typeface="HK Grotesk Bold Bold"/>
                </a:rPr>
                <a:t>72 %</a:t>
              </a:r>
            </a:p>
          </p:txBody>
        </p:sp>
        <p:grpSp>
          <p:nvGrpSpPr>
            <p:cNvPr name="Group 8" id="8"/>
            <p:cNvGrpSpPr>
              <a:grpSpLocks noChangeAspect="true"/>
            </p:cNvGrpSpPr>
            <p:nvPr/>
          </p:nvGrpSpPr>
          <p:grpSpPr>
            <a:xfrm rot="0">
              <a:off x="0" y="0"/>
              <a:ext cx="1212891" cy="1212891"/>
              <a:chOff x="0" y="0"/>
              <a:chExt cx="2540000" cy="2540000"/>
            </a:xfrm>
          </p:grpSpPr>
          <p:sp>
            <p:nvSpPr>
              <p:cNvPr name="Freeform 9" id="9"/>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78235"/>
                    </a:lnTo>
                    <a:cubicBezTo>
                      <a:pt x="904949" y="76322"/>
                      <a:pt x="508848" y="303440"/>
                      <a:pt x="294406" y="673588"/>
                    </a:cubicBezTo>
                    <a:cubicBezTo>
                      <a:pt x="79964" y="1043737"/>
                      <a:pt x="79964" y="1500333"/>
                      <a:pt x="294406" y="1870481"/>
                    </a:cubicBezTo>
                    <a:cubicBezTo>
                      <a:pt x="508848" y="2240630"/>
                      <a:pt x="904949" y="2467748"/>
                      <a:pt x="1332725" y="2465835"/>
                    </a:cubicBezTo>
                    <a:cubicBezTo>
                      <a:pt x="1760500" y="2467748"/>
                      <a:pt x="2156602" y="2240630"/>
                      <a:pt x="2371044" y="1870481"/>
                    </a:cubicBezTo>
                    <a:cubicBezTo>
                      <a:pt x="2585486" y="1500333"/>
                      <a:pt x="2585486" y="1043737"/>
                      <a:pt x="2371044" y="673588"/>
                    </a:cubicBezTo>
                    <a:cubicBezTo>
                      <a:pt x="2156602" y="303440"/>
                      <a:pt x="1760500" y="76322"/>
                      <a:pt x="1332725" y="78235"/>
                    </a:cubicBezTo>
                    <a:close/>
                  </a:path>
                </a:pathLst>
              </a:custGeom>
              <a:solidFill>
                <a:srgbClr val="FFFFFF"/>
              </a:solidFill>
            </p:spPr>
          </p:sp>
          <p:sp>
            <p:nvSpPr>
              <p:cNvPr name="Freeform 10" id="10"/>
              <p:cNvSpPr/>
              <p:nvPr/>
            </p:nvSpPr>
            <p:spPr>
              <a:xfrm>
                <a:off x="27421" y="124"/>
                <a:ext cx="2545495" cy="2617669"/>
              </a:xfrm>
              <a:custGeom>
                <a:avLst/>
                <a:gdLst/>
                <a:ahLst/>
                <a:cxnLst/>
                <a:rect r="r" b="b" t="t" l="l"/>
                <a:pathLst>
                  <a:path h="2617669" w="2545495">
                    <a:moveTo>
                      <a:pt x="1281857" y="484"/>
                    </a:moveTo>
                    <a:cubicBezTo>
                      <a:pt x="1941902" y="20907"/>
                      <a:pt x="2476161" y="543755"/>
                      <a:pt x="2510828" y="1203205"/>
                    </a:cubicBezTo>
                    <a:cubicBezTo>
                      <a:pt x="2545495" y="1862655"/>
                      <a:pt x="2069000" y="2438638"/>
                      <a:pt x="1414735" y="2528153"/>
                    </a:cubicBezTo>
                    <a:cubicBezTo>
                      <a:pt x="760470" y="2617669"/>
                      <a:pt x="146773" y="2190845"/>
                      <a:pt x="3031" y="1546319"/>
                    </a:cubicBezTo>
                    <a:cubicBezTo>
                      <a:pt x="0" y="1533007"/>
                      <a:pt x="4323" y="1519091"/>
                      <a:pt x="14363" y="1509840"/>
                    </a:cubicBezTo>
                    <a:cubicBezTo>
                      <a:pt x="24403" y="1500589"/>
                      <a:pt x="38626" y="1497417"/>
                      <a:pt x="51646" y="1501525"/>
                    </a:cubicBezTo>
                    <a:cubicBezTo>
                      <a:pt x="64665" y="1505634"/>
                      <a:pt x="74492" y="1516394"/>
                      <a:pt x="77404" y="1529733"/>
                    </a:cubicBezTo>
                    <a:cubicBezTo>
                      <a:pt x="212521" y="2135587"/>
                      <a:pt x="789397" y="2536802"/>
                      <a:pt x="1404406" y="2452657"/>
                    </a:cubicBezTo>
                    <a:cubicBezTo>
                      <a:pt x="2019415" y="2368512"/>
                      <a:pt x="2467320" y="1827088"/>
                      <a:pt x="2434733" y="1207205"/>
                    </a:cubicBezTo>
                    <a:cubicBezTo>
                      <a:pt x="2402146" y="587323"/>
                      <a:pt x="1899942" y="95845"/>
                      <a:pt x="1279501" y="76647"/>
                    </a:cubicBezTo>
                    <a:cubicBezTo>
                      <a:pt x="1265853" y="76286"/>
                      <a:pt x="1253442" y="68650"/>
                      <a:pt x="1246966" y="56631"/>
                    </a:cubicBezTo>
                    <a:cubicBezTo>
                      <a:pt x="1240491" y="44611"/>
                      <a:pt x="1240942" y="30046"/>
                      <a:pt x="1248148" y="18450"/>
                    </a:cubicBezTo>
                    <a:cubicBezTo>
                      <a:pt x="1255354" y="6854"/>
                      <a:pt x="1268213" y="0"/>
                      <a:pt x="1281857" y="484"/>
                    </a:cubicBezTo>
                    <a:close/>
                  </a:path>
                </a:pathLst>
              </a:custGeom>
              <a:solidFill>
                <a:srgbClr val="6CE5E8"/>
              </a:solidFill>
            </p:spPr>
          </p:sp>
        </p:grpSp>
      </p:grpSp>
      <p:sp>
        <p:nvSpPr>
          <p:cNvPr name="AutoShape 11" id="11"/>
          <p:cNvSpPr/>
          <p:nvPr/>
        </p:nvSpPr>
        <p:spPr>
          <a:xfrm rot="0">
            <a:off x="1028700" y="2672339"/>
            <a:ext cx="9109870" cy="0"/>
          </a:xfrm>
          <a:prstGeom prst="line">
            <a:avLst/>
          </a:prstGeom>
          <a:ln cap="flat" w="19050">
            <a:solidFill>
              <a:srgbClr val="FFFFFF"/>
            </a:solidFill>
            <a:prstDash val="solid"/>
            <a:headEnd type="none" len="sm" w="sm"/>
            <a:tailEnd type="none" len="sm" w="sm"/>
          </a:ln>
        </p:spPr>
      </p:sp>
      <p:grpSp>
        <p:nvGrpSpPr>
          <p:cNvPr name="Group 12" id="12"/>
          <p:cNvGrpSpPr/>
          <p:nvPr/>
        </p:nvGrpSpPr>
        <p:grpSpPr>
          <a:xfrm rot="0">
            <a:off x="1028700" y="8132113"/>
            <a:ext cx="9109870" cy="953259"/>
            <a:chOff x="0" y="0"/>
            <a:chExt cx="12146493" cy="1271012"/>
          </a:xfrm>
        </p:grpSpPr>
        <p:sp>
          <p:nvSpPr>
            <p:cNvPr name="TextBox 13" id="13"/>
            <p:cNvSpPr txBox="true"/>
            <p:nvPr/>
          </p:nvSpPr>
          <p:spPr>
            <a:xfrm rot="0">
              <a:off x="0" y="725971"/>
              <a:ext cx="12146493" cy="520912"/>
            </a:xfrm>
            <a:prstGeom prst="rect">
              <a:avLst/>
            </a:prstGeom>
          </p:spPr>
          <p:txBody>
            <a:bodyPr anchor="t" rtlCol="false" tIns="0" lIns="0" bIns="0" rIns="0">
              <a:spAutoFit/>
            </a:bodyPr>
            <a:lstStyle/>
            <a:p>
              <a:pPr algn="ctr">
                <a:lnSpc>
                  <a:spcPts val="3152"/>
                </a:lnSpc>
              </a:pPr>
              <a:r>
                <a:rPr lang="en-US" sz="2424">
                  <a:solidFill>
                    <a:srgbClr val="FFFFFF"/>
                  </a:solidFill>
                  <a:latin typeface="HK Grotesk Medium"/>
                </a:rPr>
                <a:t>Mexican adults read </a:t>
              </a:r>
            </a:p>
          </p:txBody>
        </p:sp>
        <p:sp>
          <p:nvSpPr>
            <p:cNvPr name="AutoShape 14" id="14"/>
            <p:cNvSpPr/>
            <p:nvPr/>
          </p:nvSpPr>
          <p:spPr>
            <a:xfrm rot="0">
              <a:off x="0" y="0"/>
              <a:ext cx="12146493" cy="0"/>
            </a:xfrm>
            <a:prstGeom prst="line">
              <a:avLst/>
            </a:prstGeom>
            <a:ln cap="flat" w="25400">
              <a:solidFill>
                <a:srgbClr val="FFFFFF"/>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2864393"/>
            <a:ext cx="16230600" cy="0"/>
          </a:xfrm>
          <a:prstGeom prst="line">
            <a:avLst/>
          </a:prstGeom>
          <a:ln cap="flat" w="9525">
            <a:solidFill>
              <a:srgbClr val="BDC2C5"/>
            </a:solidFill>
            <a:prstDash val="solid"/>
            <a:headEnd type="none" len="sm" w="sm"/>
            <a:tailEnd type="none" len="sm" w="sm"/>
          </a:ln>
        </p:spPr>
      </p:sp>
      <p:grpSp>
        <p:nvGrpSpPr>
          <p:cNvPr name="Group 3" id="3"/>
          <p:cNvGrpSpPr/>
          <p:nvPr/>
        </p:nvGrpSpPr>
        <p:grpSpPr>
          <a:xfrm rot="0">
            <a:off x="1028700" y="1028700"/>
            <a:ext cx="10902893" cy="1582420"/>
            <a:chOff x="0" y="0"/>
            <a:chExt cx="14537191" cy="2109893"/>
          </a:xfrm>
        </p:grpSpPr>
        <p:sp>
          <p:nvSpPr>
            <p:cNvPr name="TextBox 4" id="4"/>
            <p:cNvSpPr txBox="true"/>
            <p:nvPr/>
          </p:nvSpPr>
          <p:spPr>
            <a:xfrm rot="0">
              <a:off x="0" y="-9525"/>
              <a:ext cx="14537191" cy="147002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009490"/>
                  </a:solidFill>
                  <a:latin typeface="HK Grotesk Bold"/>
                </a:rPr>
                <a:t>Market Study</a:t>
              </a:r>
            </a:p>
          </p:txBody>
        </p:sp>
        <p:sp>
          <p:nvSpPr>
            <p:cNvPr name="TextBox 5" id="5"/>
            <p:cNvSpPr txBox="true"/>
            <p:nvPr/>
          </p:nvSpPr>
          <p:spPr>
            <a:xfrm rot="0">
              <a:off x="0" y="1519132"/>
              <a:ext cx="14537191" cy="579332"/>
            </a:xfrm>
            <a:prstGeom prst="rect">
              <a:avLst/>
            </a:prstGeom>
          </p:spPr>
          <p:txBody>
            <a:bodyPr anchor="t" rtlCol="false" tIns="0" lIns="0" bIns="0" rIns="0">
              <a:spAutoFit/>
            </a:bodyPr>
            <a:lstStyle/>
            <a:p>
              <a:pPr algn="l" marL="0" indent="0" lvl="0">
                <a:lnSpc>
                  <a:spcPts val="3542"/>
                </a:lnSpc>
                <a:spcBef>
                  <a:spcPct val="0"/>
                </a:spcBef>
              </a:pPr>
              <a:r>
                <a:rPr lang="en-US" sz="2724">
                  <a:solidFill>
                    <a:srgbClr val="000000"/>
                  </a:solidFill>
                  <a:latin typeface="HK Grotesk Light"/>
                </a:rPr>
                <a:t>Which book they should have in their library</a:t>
              </a:r>
            </a:p>
          </p:txBody>
        </p:sp>
      </p:grpSp>
      <p:grpSp>
        <p:nvGrpSpPr>
          <p:cNvPr name="Group 6" id="6"/>
          <p:cNvGrpSpPr/>
          <p:nvPr/>
        </p:nvGrpSpPr>
        <p:grpSpPr>
          <a:xfrm rot="0">
            <a:off x="1305102" y="3919754"/>
            <a:ext cx="4508372" cy="4081347"/>
            <a:chOff x="0" y="0"/>
            <a:chExt cx="6011162" cy="5441795"/>
          </a:xfrm>
        </p:grpSpPr>
        <p:sp>
          <p:nvSpPr>
            <p:cNvPr name="TextBox 7" id="7"/>
            <p:cNvSpPr txBox="true"/>
            <p:nvPr/>
          </p:nvSpPr>
          <p:spPr>
            <a:xfrm rot="0">
              <a:off x="0" y="3648979"/>
              <a:ext cx="6011162" cy="1354667"/>
            </a:xfrm>
            <a:prstGeom prst="rect">
              <a:avLst/>
            </a:prstGeom>
          </p:spPr>
          <p:txBody>
            <a:bodyPr anchor="t" rtlCol="false" tIns="0" lIns="0" bIns="0" rIns="0">
              <a:spAutoFit/>
            </a:bodyPr>
            <a:lstStyle/>
            <a:p>
              <a:pPr>
                <a:lnSpc>
                  <a:spcPts val="2762"/>
                </a:lnSpc>
              </a:pPr>
              <a:r>
                <a:rPr lang="en-US" sz="2124">
                  <a:solidFill>
                    <a:srgbClr val="000000"/>
                  </a:solidFill>
                  <a:latin typeface="HK Grotesk Medium"/>
                </a:rPr>
                <a:t>The base comes from a book page where users from all over the world rate the books</a:t>
              </a:r>
            </a:p>
          </p:txBody>
        </p:sp>
        <p:sp>
          <p:nvSpPr>
            <p:cNvPr name="TextBox 8" id="8"/>
            <p:cNvSpPr txBox="true"/>
            <p:nvPr/>
          </p:nvSpPr>
          <p:spPr>
            <a:xfrm rot="0">
              <a:off x="0" y="0"/>
              <a:ext cx="6011162" cy="1295400"/>
            </a:xfrm>
            <a:prstGeom prst="rect">
              <a:avLst/>
            </a:prstGeom>
          </p:spPr>
          <p:txBody>
            <a:bodyPr anchor="t" rtlCol="false" tIns="0" lIns="0" bIns="0" rIns="0">
              <a:spAutoFit/>
            </a:bodyPr>
            <a:lstStyle/>
            <a:p>
              <a:pPr>
                <a:lnSpc>
                  <a:spcPts val="7679"/>
                </a:lnSpc>
              </a:pPr>
              <a:r>
                <a:rPr lang="en-US" sz="6399">
                  <a:solidFill>
                    <a:srgbClr val="009490"/>
                  </a:solidFill>
                  <a:latin typeface="HK Grotesk Bold"/>
                </a:rPr>
                <a:t>54728</a:t>
              </a:r>
            </a:p>
          </p:txBody>
        </p:sp>
        <p:sp>
          <p:nvSpPr>
            <p:cNvPr name="TextBox 9" id="9"/>
            <p:cNvSpPr txBox="true"/>
            <p:nvPr/>
          </p:nvSpPr>
          <p:spPr>
            <a:xfrm rot="0">
              <a:off x="0" y="1609011"/>
              <a:ext cx="6011162" cy="657225"/>
            </a:xfrm>
            <a:prstGeom prst="rect">
              <a:avLst/>
            </a:prstGeom>
          </p:spPr>
          <p:txBody>
            <a:bodyPr anchor="t" rtlCol="false" tIns="0" lIns="0" bIns="0" rIns="0">
              <a:spAutoFit/>
            </a:bodyPr>
            <a:lstStyle/>
            <a:p>
              <a:pPr>
                <a:lnSpc>
                  <a:spcPts val="3840"/>
                </a:lnSpc>
              </a:pPr>
              <a:r>
                <a:rPr lang="en-US" sz="3200">
                  <a:solidFill>
                    <a:srgbClr val="009490"/>
                  </a:solidFill>
                  <a:latin typeface="HK Grotesk Medium"/>
                </a:rPr>
                <a:t>records</a:t>
              </a:r>
            </a:p>
          </p:txBody>
        </p:sp>
        <p:sp>
          <p:nvSpPr>
            <p:cNvPr name="TextBox 10" id="10"/>
            <p:cNvSpPr txBox="true"/>
            <p:nvPr/>
          </p:nvSpPr>
          <p:spPr>
            <a:xfrm rot="0">
              <a:off x="0" y="2589372"/>
              <a:ext cx="6011162" cy="355600"/>
            </a:xfrm>
            <a:prstGeom prst="rect">
              <a:avLst/>
            </a:prstGeom>
          </p:spPr>
          <p:txBody>
            <a:bodyPr anchor="t" rtlCol="false" tIns="0" lIns="0" bIns="0" rIns="0">
              <a:spAutoFit/>
            </a:bodyPr>
            <a:lstStyle/>
            <a:p>
              <a:pPr>
                <a:lnSpc>
                  <a:spcPts val="2160"/>
                </a:lnSpc>
              </a:pPr>
              <a:r>
                <a:rPr lang="en-US" sz="1800">
                  <a:solidFill>
                    <a:srgbClr val="009490"/>
                  </a:solidFill>
                  <a:latin typeface="HK Grotesk Medium"/>
                </a:rPr>
                <a:t>GoodReads Best Books Ever</a:t>
              </a:r>
            </a:p>
          </p:txBody>
        </p:sp>
      </p:grpSp>
      <p:grpSp>
        <p:nvGrpSpPr>
          <p:cNvPr name="Group 11" id="11"/>
          <p:cNvGrpSpPr/>
          <p:nvPr/>
        </p:nvGrpSpPr>
        <p:grpSpPr>
          <a:xfrm rot="0">
            <a:off x="6356407" y="3348355"/>
            <a:ext cx="5575187" cy="5909945"/>
            <a:chOff x="0" y="0"/>
            <a:chExt cx="1885927" cy="1999167"/>
          </a:xfrm>
        </p:grpSpPr>
        <p:sp>
          <p:nvSpPr>
            <p:cNvPr name="Freeform 12" id="12"/>
            <p:cNvSpPr/>
            <p:nvPr/>
          </p:nvSpPr>
          <p:spPr>
            <a:xfrm>
              <a:off x="0" y="0"/>
              <a:ext cx="1885927" cy="1999167"/>
            </a:xfrm>
            <a:custGeom>
              <a:avLst/>
              <a:gdLst/>
              <a:ahLst/>
              <a:cxnLst/>
              <a:rect r="r" b="b" t="t" l="l"/>
              <a:pathLst>
                <a:path h="1999167" w="1885927">
                  <a:moveTo>
                    <a:pt x="0" y="0"/>
                  </a:moveTo>
                  <a:lnTo>
                    <a:pt x="1885927" y="0"/>
                  </a:lnTo>
                  <a:lnTo>
                    <a:pt x="1885927" y="1999167"/>
                  </a:lnTo>
                  <a:lnTo>
                    <a:pt x="0" y="1999167"/>
                  </a:lnTo>
                  <a:close/>
                </a:path>
              </a:pathLst>
            </a:custGeom>
            <a:solidFill>
              <a:srgbClr val="EFF4F4"/>
            </a:solidFill>
          </p:spPr>
        </p:sp>
      </p:grpSp>
      <p:grpSp>
        <p:nvGrpSpPr>
          <p:cNvPr name="Group 13" id="13"/>
          <p:cNvGrpSpPr/>
          <p:nvPr/>
        </p:nvGrpSpPr>
        <p:grpSpPr>
          <a:xfrm rot="0">
            <a:off x="6889814" y="3900811"/>
            <a:ext cx="4508372" cy="4119233"/>
            <a:chOff x="0" y="0"/>
            <a:chExt cx="6011162" cy="5492311"/>
          </a:xfrm>
        </p:grpSpPr>
        <p:sp>
          <p:nvSpPr>
            <p:cNvPr name="TextBox 14" id="14"/>
            <p:cNvSpPr txBox="true"/>
            <p:nvPr/>
          </p:nvSpPr>
          <p:spPr>
            <a:xfrm rot="0">
              <a:off x="0" y="3699494"/>
              <a:ext cx="6011162" cy="1354667"/>
            </a:xfrm>
            <a:prstGeom prst="rect">
              <a:avLst/>
            </a:prstGeom>
          </p:spPr>
          <p:txBody>
            <a:bodyPr anchor="t" rtlCol="false" tIns="0" lIns="0" bIns="0" rIns="0">
              <a:spAutoFit/>
            </a:bodyPr>
            <a:lstStyle/>
            <a:p>
              <a:pPr>
                <a:lnSpc>
                  <a:spcPts val="2762"/>
                </a:lnSpc>
              </a:pPr>
              <a:r>
                <a:rPr lang="en-US" sz="2124">
                  <a:solidFill>
                    <a:srgbClr val="000000"/>
                  </a:solidFill>
                  <a:latin typeface="HK Grotesk Medium"/>
                </a:rPr>
                <a:t>The data set has characteristics of any books as title, author, description, rating and more</a:t>
              </a:r>
            </a:p>
          </p:txBody>
        </p:sp>
        <p:sp>
          <p:nvSpPr>
            <p:cNvPr name="TextBox 15" id="15"/>
            <p:cNvSpPr txBox="true"/>
            <p:nvPr/>
          </p:nvSpPr>
          <p:spPr>
            <a:xfrm rot="0">
              <a:off x="0" y="0"/>
              <a:ext cx="6011162" cy="1295400"/>
            </a:xfrm>
            <a:prstGeom prst="rect">
              <a:avLst/>
            </a:prstGeom>
          </p:spPr>
          <p:txBody>
            <a:bodyPr anchor="t" rtlCol="false" tIns="0" lIns="0" bIns="0" rIns="0">
              <a:spAutoFit/>
            </a:bodyPr>
            <a:lstStyle/>
            <a:p>
              <a:pPr>
                <a:lnSpc>
                  <a:spcPts val="7679"/>
                </a:lnSpc>
              </a:pPr>
              <a:r>
                <a:rPr lang="en-US" sz="6399">
                  <a:solidFill>
                    <a:srgbClr val="009490"/>
                  </a:solidFill>
                  <a:latin typeface="HK Grotesk Bold"/>
                </a:rPr>
                <a:t>7000</a:t>
              </a:r>
            </a:p>
          </p:txBody>
        </p:sp>
        <p:sp>
          <p:nvSpPr>
            <p:cNvPr name="TextBox 16" id="16"/>
            <p:cNvSpPr txBox="true"/>
            <p:nvPr/>
          </p:nvSpPr>
          <p:spPr>
            <a:xfrm rot="0">
              <a:off x="0" y="1621711"/>
              <a:ext cx="6011162" cy="657225"/>
            </a:xfrm>
            <a:prstGeom prst="rect">
              <a:avLst/>
            </a:prstGeom>
          </p:spPr>
          <p:txBody>
            <a:bodyPr anchor="t" rtlCol="false" tIns="0" lIns="0" bIns="0" rIns="0">
              <a:spAutoFit/>
            </a:bodyPr>
            <a:lstStyle/>
            <a:p>
              <a:pPr>
                <a:lnSpc>
                  <a:spcPts val="3840"/>
                </a:lnSpc>
              </a:pPr>
              <a:r>
                <a:rPr lang="en-US" sz="3200">
                  <a:solidFill>
                    <a:srgbClr val="009490"/>
                  </a:solidFill>
                  <a:latin typeface="HK Grotesk Medium"/>
                </a:rPr>
                <a:t>records</a:t>
              </a:r>
            </a:p>
          </p:txBody>
        </p:sp>
        <p:sp>
          <p:nvSpPr>
            <p:cNvPr name="TextBox 17" id="17"/>
            <p:cNvSpPr txBox="true"/>
            <p:nvPr/>
          </p:nvSpPr>
          <p:spPr>
            <a:xfrm rot="0">
              <a:off x="0" y="2614772"/>
              <a:ext cx="6011162" cy="355600"/>
            </a:xfrm>
            <a:prstGeom prst="rect">
              <a:avLst/>
            </a:prstGeom>
          </p:spPr>
          <p:txBody>
            <a:bodyPr anchor="t" rtlCol="false" tIns="0" lIns="0" bIns="0" rIns="0">
              <a:spAutoFit/>
            </a:bodyPr>
            <a:lstStyle/>
            <a:p>
              <a:pPr>
                <a:lnSpc>
                  <a:spcPts val="2160"/>
                </a:lnSpc>
              </a:pPr>
              <a:r>
                <a:rPr lang="en-US" sz="1800">
                  <a:solidFill>
                    <a:srgbClr val="009490"/>
                  </a:solidFill>
                  <a:latin typeface="HK Grotesk Medium"/>
                </a:rPr>
                <a:t>Soumik's Goodreads-books dataset</a:t>
              </a:r>
            </a:p>
          </p:txBody>
        </p:sp>
      </p:grpSp>
      <p:sp>
        <p:nvSpPr>
          <p:cNvPr name="TextBox 18" id="18"/>
          <p:cNvSpPr txBox="true"/>
          <p:nvPr/>
        </p:nvSpPr>
        <p:spPr>
          <a:xfrm rot="0">
            <a:off x="12750928" y="4431592"/>
            <a:ext cx="4508372" cy="3409950"/>
          </a:xfrm>
          <a:prstGeom prst="rect">
            <a:avLst/>
          </a:prstGeom>
        </p:spPr>
        <p:txBody>
          <a:bodyPr anchor="t" rtlCol="false" tIns="0" lIns="0" bIns="0" rIns="0">
            <a:spAutoFit/>
          </a:bodyPr>
          <a:lstStyle/>
          <a:p>
            <a:pPr>
              <a:lnSpc>
                <a:spcPts val="3840"/>
              </a:lnSpc>
            </a:pPr>
            <a:r>
              <a:rPr lang="en-US" sz="3200">
                <a:solidFill>
                  <a:srgbClr val="009490"/>
                </a:solidFill>
                <a:latin typeface="HK Grotesk Medium"/>
              </a:rPr>
              <a:t>We will join these two databases to form one with relevant information about the books and their rating, in order to determine if a book will be successful or not.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5400000">
            <a:off x="9119584" y="5521418"/>
            <a:ext cx="5909945" cy="0"/>
          </a:xfrm>
          <a:prstGeom prst="line">
            <a:avLst/>
          </a:prstGeom>
          <a:ln cap="flat" w="19050">
            <a:solidFill>
              <a:srgbClr val="FFFFFF"/>
            </a:solidFill>
            <a:prstDash val="solid"/>
            <a:headEnd type="none" len="sm" w="sm"/>
            <a:tailEnd type="none" len="sm" w="sm"/>
          </a:ln>
        </p:spPr>
      </p:sp>
      <p:sp>
        <p:nvSpPr>
          <p:cNvPr name="AutoShape 3" id="3"/>
          <p:cNvSpPr/>
          <p:nvPr/>
        </p:nvSpPr>
        <p:spPr>
          <a:xfrm rot="-5400000">
            <a:off x="3258470" y="5521418"/>
            <a:ext cx="5909945" cy="0"/>
          </a:xfrm>
          <a:prstGeom prst="line">
            <a:avLst/>
          </a:prstGeom>
          <a:ln cap="flat" w="19050">
            <a:solidFill>
              <a:srgbClr val="FFFFFF"/>
            </a:solidFill>
            <a:prstDash val="solid"/>
            <a:headEnd type="none" len="sm" w="sm"/>
            <a:tailEnd type="none" len="sm" w="sm"/>
          </a:ln>
        </p:spPr>
      </p:sp>
      <p:sp>
        <p:nvSpPr>
          <p:cNvPr name="AutoShape 4" id="4"/>
          <p:cNvSpPr/>
          <p:nvPr/>
        </p:nvSpPr>
        <p:spPr>
          <a:xfrm rot="0">
            <a:off x="982137" y="1876110"/>
            <a:ext cx="16277163" cy="0"/>
          </a:xfrm>
          <a:prstGeom prst="line">
            <a:avLst/>
          </a:prstGeom>
          <a:ln cap="flat" w="19050">
            <a:solidFill>
              <a:srgbClr val="FFFFFF"/>
            </a:solidFill>
            <a:prstDash val="solid"/>
            <a:headEnd type="none" len="sm" w="sm"/>
            <a:tailEnd type="none" len="sm" w="sm"/>
          </a:ln>
        </p:spPr>
      </p:sp>
      <p:sp>
        <p:nvSpPr>
          <p:cNvPr name="AutoShape 5" id="5"/>
          <p:cNvSpPr/>
          <p:nvPr/>
        </p:nvSpPr>
        <p:spPr>
          <a:xfrm rot="0">
            <a:off x="1028700" y="9248775"/>
            <a:ext cx="16277163" cy="0"/>
          </a:xfrm>
          <a:prstGeom prst="line">
            <a:avLst/>
          </a:prstGeom>
          <a:ln cap="flat" w="19050">
            <a:solidFill>
              <a:srgbClr val="FFFFFF"/>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028700" y="2646285"/>
            <a:ext cx="4809703" cy="2884658"/>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6514096" y="2757198"/>
            <a:ext cx="5306371" cy="261302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2692714" y="2709420"/>
            <a:ext cx="4566586" cy="2660805"/>
          </a:xfrm>
          <a:prstGeom prst="rect">
            <a:avLst/>
          </a:prstGeom>
        </p:spPr>
      </p:pic>
      <p:grpSp>
        <p:nvGrpSpPr>
          <p:cNvPr name="Group 9" id="9"/>
          <p:cNvGrpSpPr/>
          <p:nvPr/>
        </p:nvGrpSpPr>
        <p:grpSpPr>
          <a:xfrm rot="0">
            <a:off x="982137" y="6060226"/>
            <a:ext cx="5078428" cy="2671227"/>
            <a:chOff x="0" y="0"/>
            <a:chExt cx="6771237" cy="3561636"/>
          </a:xfrm>
        </p:grpSpPr>
        <p:sp>
          <p:nvSpPr>
            <p:cNvPr name="TextBox 10" id="10"/>
            <p:cNvSpPr txBox="true"/>
            <p:nvPr/>
          </p:nvSpPr>
          <p:spPr>
            <a:xfrm rot="0">
              <a:off x="0" y="0"/>
              <a:ext cx="6771237" cy="2590800"/>
            </a:xfrm>
            <a:prstGeom prst="rect">
              <a:avLst/>
            </a:prstGeom>
          </p:spPr>
          <p:txBody>
            <a:bodyPr anchor="t" rtlCol="false" tIns="0" lIns="0" bIns="0" rIns="0">
              <a:spAutoFit/>
            </a:bodyPr>
            <a:lstStyle/>
            <a:p>
              <a:pPr algn="ctr">
                <a:lnSpc>
                  <a:spcPts val="7679"/>
                </a:lnSpc>
              </a:pPr>
              <a:r>
                <a:rPr lang="en-US" sz="6399">
                  <a:solidFill>
                    <a:srgbClr val="6CE5E8"/>
                  </a:solidFill>
                  <a:latin typeface="HK Grotesk Bold"/>
                </a:rPr>
                <a:t>Normal distribution</a:t>
              </a:r>
            </a:p>
          </p:txBody>
        </p:sp>
        <p:sp>
          <p:nvSpPr>
            <p:cNvPr name="TextBox 11" id="11"/>
            <p:cNvSpPr txBox="true"/>
            <p:nvPr/>
          </p:nvSpPr>
          <p:spPr>
            <a:xfrm rot="0">
              <a:off x="0" y="2904411"/>
              <a:ext cx="6771237" cy="657225"/>
            </a:xfrm>
            <a:prstGeom prst="rect">
              <a:avLst/>
            </a:prstGeom>
          </p:spPr>
          <p:txBody>
            <a:bodyPr anchor="t" rtlCol="false" tIns="0" lIns="0" bIns="0" rIns="0">
              <a:spAutoFit/>
            </a:bodyPr>
            <a:lstStyle/>
            <a:p>
              <a:pPr algn="ctr">
                <a:lnSpc>
                  <a:spcPts val="3840"/>
                </a:lnSpc>
              </a:pPr>
              <a:r>
                <a:rPr lang="en-US" sz="3200">
                  <a:solidFill>
                    <a:srgbClr val="6CE5E8"/>
                  </a:solidFill>
                  <a:latin typeface="HK Grotesk Medium"/>
                </a:rPr>
                <a:t>The result will reliable</a:t>
              </a:r>
            </a:p>
          </p:txBody>
        </p:sp>
      </p:grpSp>
      <p:grpSp>
        <p:nvGrpSpPr>
          <p:cNvPr name="Group 12" id="12"/>
          <p:cNvGrpSpPr/>
          <p:nvPr/>
        </p:nvGrpSpPr>
        <p:grpSpPr>
          <a:xfrm rot="0">
            <a:off x="6866533" y="6060226"/>
            <a:ext cx="4508372" cy="2671227"/>
            <a:chOff x="0" y="0"/>
            <a:chExt cx="6011162" cy="3561636"/>
          </a:xfrm>
        </p:grpSpPr>
        <p:sp>
          <p:nvSpPr>
            <p:cNvPr name="TextBox 13" id="13"/>
            <p:cNvSpPr txBox="true"/>
            <p:nvPr/>
          </p:nvSpPr>
          <p:spPr>
            <a:xfrm rot="0">
              <a:off x="0" y="0"/>
              <a:ext cx="6011162" cy="2590800"/>
            </a:xfrm>
            <a:prstGeom prst="rect">
              <a:avLst/>
            </a:prstGeom>
          </p:spPr>
          <p:txBody>
            <a:bodyPr anchor="t" rtlCol="false" tIns="0" lIns="0" bIns="0" rIns="0">
              <a:spAutoFit/>
            </a:bodyPr>
            <a:lstStyle/>
            <a:p>
              <a:pPr algn="ctr">
                <a:lnSpc>
                  <a:spcPts val="7679"/>
                </a:lnSpc>
              </a:pPr>
              <a:r>
                <a:rPr lang="en-US" sz="6399">
                  <a:solidFill>
                    <a:srgbClr val="6CE5E8"/>
                  </a:solidFill>
                  <a:latin typeface="HK Grotesk Bold"/>
                </a:rPr>
                <a:t>Category size</a:t>
              </a:r>
            </a:p>
          </p:txBody>
        </p:sp>
        <p:sp>
          <p:nvSpPr>
            <p:cNvPr name="TextBox 14" id="14"/>
            <p:cNvSpPr txBox="true"/>
            <p:nvPr/>
          </p:nvSpPr>
          <p:spPr>
            <a:xfrm rot="0">
              <a:off x="0" y="2904411"/>
              <a:ext cx="6011162" cy="657225"/>
            </a:xfrm>
            <a:prstGeom prst="rect">
              <a:avLst/>
            </a:prstGeom>
          </p:spPr>
          <p:txBody>
            <a:bodyPr anchor="t" rtlCol="false" tIns="0" lIns="0" bIns="0" rIns="0">
              <a:spAutoFit/>
            </a:bodyPr>
            <a:lstStyle/>
            <a:p>
              <a:pPr algn="ctr">
                <a:lnSpc>
                  <a:spcPts val="3840"/>
                </a:lnSpc>
              </a:pPr>
              <a:r>
                <a:rPr lang="en-US" sz="3200">
                  <a:solidFill>
                    <a:srgbClr val="6CE5E8"/>
                  </a:solidFill>
                  <a:latin typeface="HK Grotesk Medium"/>
                </a:rPr>
                <a:t>We can group the books</a:t>
              </a:r>
            </a:p>
          </p:txBody>
        </p:sp>
      </p:grpSp>
      <p:grpSp>
        <p:nvGrpSpPr>
          <p:cNvPr name="Group 15" id="15"/>
          <p:cNvGrpSpPr/>
          <p:nvPr/>
        </p:nvGrpSpPr>
        <p:grpSpPr>
          <a:xfrm rot="0">
            <a:off x="12721821" y="6060226"/>
            <a:ext cx="4508372" cy="2671227"/>
            <a:chOff x="0" y="0"/>
            <a:chExt cx="6011162" cy="3561636"/>
          </a:xfrm>
        </p:grpSpPr>
        <p:sp>
          <p:nvSpPr>
            <p:cNvPr name="TextBox 16" id="16"/>
            <p:cNvSpPr txBox="true"/>
            <p:nvPr/>
          </p:nvSpPr>
          <p:spPr>
            <a:xfrm rot="0">
              <a:off x="0" y="0"/>
              <a:ext cx="6011162" cy="1295400"/>
            </a:xfrm>
            <a:prstGeom prst="rect">
              <a:avLst/>
            </a:prstGeom>
          </p:spPr>
          <p:txBody>
            <a:bodyPr anchor="t" rtlCol="false" tIns="0" lIns="0" bIns="0" rIns="0">
              <a:spAutoFit/>
            </a:bodyPr>
            <a:lstStyle/>
            <a:p>
              <a:pPr algn="ctr">
                <a:lnSpc>
                  <a:spcPts val="7679"/>
                </a:lnSpc>
              </a:pPr>
              <a:r>
                <a:rPr lang="en-US" sz="6399">
                  <a:solidFill>
                    <a:srgbClr val="6CE5E8"/>
                  </a:solidFill>
                  <a:latin typeface="HK Grotesk Bold"/>
                </a:rPr>
                <a:t>Authors</a:t>
              </a:r>
            </a:p>
          </p:txBody>
        </p:sp>
        <p:sp>
          <p:nvSpPr>
            <p:cNvPr name="TextBox 17" id="17"/>
            <p:cNvSpPr txBox="true"/>
            <p:nvPr/>
          </p:nvSpPr>
          <p:spPr>
            <a:xfrm rot="0">
              <a:off x="0" y="1609011"/>
              <a:ext cx="6011162" cy="1952625"/>
            </a:xfrm>
            <a:prstGeom prst="rect">
              <a:avLst/>
            </a:prstGeom>
          </p:spPr>
          <p:txBody>
            <a:bodyPr anchor="t" rtlCol="false" tIns="0" lIns="0" bIns="0" rIns="0">
              <a:spAutoFit/>
            </a:bodyPr>
            <a:lstStyle/>
            <a:p>
              <a:pPr algn="ctr">
                <a:lnSpc>
                  <a:spcPts val="3840"/>
                </a:lnSpc>
              </a:pPr>
              <a:r>
                <a:rPr lang="en-US" sz="3200">
                  <a:solidFill>
                    <a:srgbClr val="6CE5E8"/>
                  </a:solidFill>
                  <a:latin typeface="HK Grotesk Medium"/>
                </a:rPr>
                <a:t>We can tell if a book will be successful or not based on their author</a:t>
              </a:r>
            </a:p>
          </p:txBody>
        </p:sp>
      </p:grpSp>
      <p:sp>
        <p:nvSpPr>
          <p:cNvPr name="TextBox 18" id="18"/>
          <p:cNvSpPr txBox="true"/>
          <p:nvPr/>
        </p:nvSpPr>
        <p:spPr>
          <a:xfrm rot="0">
            <a:off x="982137" y="1019175"/>
            <a:ext cx="9109870" cy="657225"/>
          </a:xfrm>
          <a:prstGeom prst="rect">
            <a:avLst/>
          </a:prstGeom>
        </p:spPr>
        <p:txBody>
          <a:bodyPr anchor="t" rtlCol="false" tIns="0" lIns="0" bIns="0" rIns="0">
            <a:spAutoFit/>
          </a:bodyPr>
          <a:lstStyle/>
          <a:p>
            <a:pPr>
              <a:lnSpc>
                <a:spcPts val="5159"/>
              </a:lnSpc>
            </a:pPr>
            <a:r>
              <a:rPr lang="en-US" sz="4299">
                <a:solidFill>
                  <a:srgbClr val="FFFFFF"/>
                </a:solidFill>
                <a:latin typeface="HK Grotesk Light Bold"/>
              </a:rPr>
              <a:t>We can trust this study market?</a:t>
            </a:r>
          </a:p>
        </p:txBody>
      </p:sp>
      <p:sp>
        <p:nvSpPr>
          <p:cNvPr name="TextBox 19" id="19"/>
          <p:cNvSpPr txBox="true"/>
          <p:nvPr/>
        </p:nvSpPr>
        <p:spPr>
          <a:xfrm rot="0">
            <a:off x="0" y="9434369"/>
            <a:ext cx="17997589" cy="349249"/>
          </a:xfrm>
          <a:prstGeom prst="rect">
            <a:avLst/>
          </a:prstGeom>
        </p:spPr>
        <p:txBody>
          <a:bodyPr anchor="t" rtlCol="false" tIns="0" lIns="0" bIns="0" rIns="0">
            <a:spAutoFit/>
          </a:bodyPr>
          <a:lstStyle/>
          <a:p>
            <a:pPr algn="ctr">
              <a:lnSpc>
                <a:spcPts val="2800"/>
              </a:lnSpc>
            </a:pPr>
            <a:r>
              <a:rPr lang="en-US" sz="2000">
                <a:solidFill>
                  <a:srgbClr val="FFFFFF"/>
                </a:solidFill>
                <a:latin typeface="Open Sans Light"/>
              </a:rPr>
              <a:t>https://public.tableau.com/views/Mockupteam4library/Historia1?:language=es-ES&amp;publish=yes&amp;:display_count=n&amp;:origin=viz_share_link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0019" y="-146598"/>
            <a:ext cx="9729788" cy="10587038"/>
          </a:xfrm>
          <a:prstGeom prst="rect">
            <a:avLst/>
          </a:prstGeom>
          <a:solidFill>
            <a:srgbClr val="FFFFFF"/>
          </a:solidFill>
        </p:spPr>
      </p:sp>
      <p:sp>
        <p:nvSpPr>
          <p:cNvPr name="AutoShape 3" id="3"/>
          <p:cNvSpPr/>
          <p:nvPr/>
        </p:nvSpPr>
        <p:spPr>
          <a:xfrm rot="0">
            <a:off x="10542015" y="3042923"/>
            <a:ext cx="6717285" cy="0"/>
          </a:xfrm>
          <a:prstGeom prst="line">
            <a:avLst/>
          </a:prstGeom>
          <a:ln cap="flat" w="9525">
            <a:solidFill>
              <a:srgbClr val="BDC2C5"/>
            </a:solidFill>
            <a:prstDash val="solid"/>
            <a:headEnd type="none" len="sm" w="sm"/>
            <a:tailEnd type="none" len="sm" w="sm"/>
          </a:ln>
        </p:spPr>
      </p:sp>
      <p:pic>
        <p:nvPicPr>
          <p:cNvPr name="Picture 4" id="4"/>
          <p:cNvPicPr>
            <a:picLocks noChangeAspect="true"/>
          </p:cNvPicPr>
          <p:nvPr/>
        </p:nvPicPr>
        <p:blipFill>
          <a:blip r:embed="rId2"/>
          <a:srcRect l="0" t="0" r="51921" b="0"/>
          <a:stretch>
            <a:fillRect/>
          </a:stretch>
        </p:blipFill>
        <p:spPr>
          <a:xfrm flipH="false" flipV="false" rot="0">
            <a:off x="657225" y="2405960"/>
            <a:ext cx="8115300" cy="5481922"/>
          </a:xfrm>
          <a:prstGeom prst="rect">
            <a:avLst/>
          </a:prstGeom>
        </p:spPr>
      </p:pic>
      <p:grpSp>
        <p:nvGrpSpPr>
          <p:cNvPr name="Group 5" id="5"/>
          <p:cNvGrpSpPr/>
          <p:nvPr/>
        </p:nvGrpSpPr>
        <p:grpSpPr>
          <a:xfrm rot="0">
            <a:off x="10542015" y="3521457"/>
            <a:ext cx="6074348" cy="2314877"/>
            <a:chOff x="0" y="0"/>
            <a:chExt cx="8099130" cy="3086502"/>
          </a:xfrm>
        </p:grpSpPr>
        <p:sp>
          <p:nvSpPr>
            <p:cNvPr name="TextBox 6" id="6"/>
            <p:cNvSpPr txBox="true"/>
            <p:nvPr/>
          </p:nvSpPr>
          <p:spPr>
            <a:xfrm rot="0">
              <a:off x="0" y="-9525"/>
              <a:ext cx="8099130" cy="657225"/>
            </a:xfrm>
            <a:prstGeom prst="rect">
              <a:avLst/>
            </a:prstGeom>
          </p:spPr>
          <p:txBody>
            <a:bodyPr anchor="t" rtlCol="false" tIns="0" lIns="0" bIns="0" rIns="0">
              <a:spAutoFit/>
            </a:bodyPr>
            <a:lstStyle/>
            <a:p>
              <a:pPr>
                <a:lnSpc>
                  <a:spcPts val="3840"/>
                </a:lnSpc>
              </a:pPr>
              <a:r>
                <a:rPr lang="en-US" sz="3200">
                  <a:solidFill>
                    <a:srgbClr val="6CE5E8"/>
                  </a:solidFill>
                  <a:latin typeface="HK Grotesk Bold Bold"/>
                </a:rPr>
                <a:t>We use logistic regression</a:t>
              </a:r>
            </a:p>
          </p:txBody>
        </p:sp>
        <p:sp>
          <p:nvSpPr>
            <p:cNvPr name="TextBox 7" id="7"/>
            <p:cNvSpPr txBox="true"/>
            <p:nvPr/>
          </p:nvSpPr>
          <p:spPr>
            <a:xfrm rot="0">
              <a:off x="0" y="915861"/>
              <a:ext cx="8099130" cy="2121112"/>
            </a:xfrm>
            <a:prstGeom prst="rect">
              <a:avLst/>
            </a:prstGeom>
          </p:spPr>
          <p:txBody>
            <a:bodyPr anchor="t" rtlCol="false" tIns="0" lIns="0" bIns="0" rIns="0">
              <a:spAutoFit/>
            </a:bodyPr>
            <a:lstStyle/>
            <a:p>
              <a:pPr>
                <a:lnSpc>
                  <a:spcPts val="3152"/>
                </a:lnSpc>
              </a:pPr>
              <a:r>
                <a:rPr lang="en-US" sz="2424">
                  <a:solidFill>
                    <a:srgbClr val="FFFFFF"/>
                  </a:solidFill>
                  <a:latin typeface="HK Grotesk Medium"/>
                </a:rPr>
                <a:t>We have an accuracy of 98 percent, so we can trust that the books we select as the best will be successful and sell very well in our client's bookstore.</a:t>
              </a:r>
            </a:p>
          </p:txBody>
        </p:sp>
      </p:grpSp>
      <p:grpSp>
        <p:nvGrpSpPr>
          <p:cNvPr name="Group 8" id="8"/>
          <p:cNvGrpSpPr/>
          <p:nvPr/>
        </p:nvGrpSpPr>
        <p:grpSpPr>
          <a:xfrm rot="0">
            <a:off x="10542015" y="1014333"/>
            <a:ext cx="6074348" cy="1582420"/>
            <a:chOff x="0" y="0"/>
            <a:chExt cx="8099130" cy="2109893"/>
          </a:xfrm>
        </p:grpSpPr>
        <p:sp>
          <p:nvSpPr>
            <p:cNvPr name="TextBox 9" id="9"/>
            <p:cNvSpPr txBox="true"/>
            <p:nvPr/>
          </p:nvSpPr>
          <p:spPr>
            <a:xfrm rot="0">
              <a:off x="0" y="-9525"/>
              <a:ext cx="8099130" cy="147002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FFFFFF"/>
                  </a:solidFill>
                  <a:latin typeface="HK Grotesk Bold"/>
                </a:rPr>
                <a:t>What we get</a:t>
              </a:r>
            </a:p>
          </p:txBody>
        </p:sp>
        <p:sp>
          <p:nvSpPr>
            <p:cNvPr name="TextBox 10" id="10"/>
            <p:cNvSpPr txBox="true"/>
            <p:nvPr/>
          </p:nvSpPr>
          <p:spPr>
            <a:xfrm rot="0">
              <a:off x="0" y="1519132"/>
              <a:ext cx="8099130" cy="579332"/>
            </a:xfrm>
            <a:prstGeom prst="rect">
              <a:avLst/>
            </a:prstGeom>
          </p:spPr>
          <p:txBody>
            <a:bodyPr anchor="t" rtlCol="false" tIns="0" lIns="0" bIns="0" rIns="0">
              <a:spAutoFit/>
            </a:bodyPr>
            <a:lstStyle/>
            <a:p>
              <a:pPr algn="l" marL="0" indent="0" lvl="0">
                <a:lnSpc>
                  <a:spcPts val="3542"/>
                </a:lnSpc>
                <a:spcBef>
                  <a:spcPct val="0"/>
                </a:spcBef>
              </a:pPr>
              <a:r>
                <a:rPr lang="en-US" sz="2724">
                  <a:solidFill>
                    <a:srgbClr val="FFFFFF"/>
                  </a:solidFill>
                  <a:latin typeface="HK Grotesk Light"/>
                </a:rPr>
                <a:t>Machine learning analysis</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901572" y="3236559"/>
            <a:ext cx="6859746" cy="31337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Intercative </a:t>
            </a:r>
          </a:p>
          <a:p>
            <a:pPr algn="ctr">
              <a:lnSpc>
                <a:spcPts val="12599"/>
              </a:lnSpc>
            </a:pPr>
            <a:r>
              <a:rPr lang="en-US" sz="9000">
                <a:solidFill>
                  <a:srgbClr val="FFFFFF"/>
                </a:solidFill>
                <a:latin typeface="Open Sans Extra Bold"/>
              </a:rPr>
              <a:t>mockup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DAE5mNcBgGQ</dc:identifier>
  <dcterms:modified xsi:type="dcterms:W3CDTF">2011-08-01T06:04:30Z</dcterms:modified>
  <cp:revision>1</cp:revision>
  <dc:title>Library business</dc:title>
</cp:coreProperties>
</file>